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70" r:id="rId5"/>
    <p:sldId id="285" r:id="rId6"/>
    <p:sldId id="284" r:id="rId7"/>
    <p:sldId id="269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71" r:id="rId19"/>
    <p:sldId id="272" r:id="rId20"/>
    <p:sldId id="28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B401-01E4-3B7E-0433-A47FCECF1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D2602-4AF2-682F-AF69-9E14CC623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AFD63-589A-8B76-E0D4-A33E55D6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C643-7B6D-262D-F464-2D4B72D3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D90B1-9C15-F3D8-7531-64B7FA4E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908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A4C2-1451-69C4-8BFF-F85DD2B8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DC562-494F-6598-0D5F-E875DC113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FF495-F92D-D12C-3D63-6F678F5B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364B8-836F-8ACB-FF48-5CC4928B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2706C-1DF0-CEDF-6423-2D611E9F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447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6C1460-E5A2-4D80-710B-9954D786E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CDB93-4870-DA26-5314-801700904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599E1-1F25-44BC-7E1B-93F01D43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53B95-B691-9BF2-1683-5F8657A3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572F9-6917-CEFD-19D8-4CEEAF4F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25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92D4-48C7-F8C2-EF9C-2D1D12A8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A89B8-E305-6496-005F-486D952B9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D78FC-A035-7E6C-87BE-C261A6F0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F1DCB-1A67-8668-20A7-37F46607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C8BDE-7C5D-44F4-DCCF-26D60488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07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6690-F9A8-FDE3-7B69-2819D51E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394EA-D3DA-E2B4-1359-9ED618F55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0C5A4-11DB-BE97-A338-7CCD50B9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C223D-73CE-53FB-17D1-D2E742DC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6059A-7665-17BD-E095-CDC2B856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77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387A-0FD0-340F-3FFA-DF8C562C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3164F-8C5A-A5C6-D3C9-C06E730F1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72261-6049-CF76-37F8-8DF480C82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87833-68A7-BDAC-866A-0C72387A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F67BF-DC94-5553-B23B-50816046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20770-404A-E813-5D93-EAB3F1BC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984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425C-A0D2-F524-C89D-74E9A936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5AED5-C869-63EF-CBA3-3A2B6BE27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0F94-66AF-04CC-7AD2-AAB885CB9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1187C-0AAC-F909-BC2E-88FE393BF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FF586-1526-3360-E09F-7AB365FD0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D86F4-47D1-42CA-3463-8168B815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68544-AA55-2ABD-B3EA-96CBF66F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A4F7B-DF46-2882-DF0E-4988147B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24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59AD-F3A5-9D66-3895-E84139A5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17BA6-85FC-0B6A-9035-963F370E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74DD5-E8A2-F3CA-BF15-85C468A7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D98E8-76EE-15EE-2520-AA009A4A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22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EFAF1-6E91-4E54-BCAE-B7BDC433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55660-7298-245A-09AC-70BC2CAD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04321-7FA4-9237-41DE-D0F6DBCD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804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088B-DE1D-4D73-EAB9-87A2D262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F874-9B72-3D5A-CF6D-3B78F0B07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ACBE3-3BCF-E1C6-10ED-3BA234173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1A4B-A639-CD28-7FC5-EE31C9CC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74FFA-0A3D-D90B-6FCF-DDD63DAB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BF02A-BFAB-9185-92E0-1C886709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37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6AB3-2921-C6AB-7AA1-C491C276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AF039-29E4-A6A9-17E8-A1AF5581C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96ECF-2C02-A240-4442-8DFE530E8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BBAE5-9247-E6D8-80A6-B6E5C349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19092-4F51-87F3-617A-04F3F40A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D755B-747C-7873-20A2-D2174B29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831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1C554-1DC1-880E-8756-6052F6D7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F6FA4-B173-DC3B-F1E6-541B2C752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8AC1E-F92A-31AE-B3F0-2590843F9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1B7E4-1818-4826-BEDD-078BB2AD3B30}" type="datetimeFigureOut">
              <a:rPr lang="en-AU" smtClean="0"/>
              <a:t>8/02/2023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D3041-9B9C-B68D-2E85-AD834BC26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068E7-78B5-0DE9-5D6F-F7401749E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5C5EF-A295-4CC0-8F3C-2E67F03E3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83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D3F8D-6DC1-CB24-B6CF-07F91E468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Carp Biomass Results - Draft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0A5F2-436E-20CB-AB97-B728B27CDD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Hayden Schilling</a:t>
            </a:r>
          </a:p>
          <a:p>
            <a:r>
              <a:rPr lang="en-AU" dirty="0"/>
              <a:t>1/02/2023</a:t>
            </a:r>
          </a:p>
        </p:txBody>
      </p:sp>
    </p:spTree>
    <p:extLst>
      <p:ext uri="{BB962C8B-B14F-4D97-AF65-F5344CB8AC3E}">
        <p14:creationId xmlns:p14="http://schemas.microsoft.com/office/powerpoint/2010/main" val="322686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B3DF-86D0-29E0-21E9-429E8FA5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7ECFC-1438-73B0-8A2F-D3B20C14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7FA3007-8351-CA94-5359-A27F67BD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1" y="849048"/>
            <a:ext cx="7559055" cy="5327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7308B4-3663-A141-1AAE-B7D8CD4C4FEA}"/>
              </a:ext>
            </a:extLst>
          </p:cNvPr>
          <p:cNvSpPr txBox="1"/>
          <p:nvPr/>
        </p:nvSpPr>
        <p:spPr>
          <a:xfrm>
            <a:off x="10133046" y="2705878"/>
            <a:ext cx="1856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Poor model fit</a:t>
            </a:r>
          </a:p>
          <a:p>
            <a:r>
              <a:rPr lang="en-AU" dirty="0"/>
              <a:t>- May need to remove 1</a:t>
            </a:r>
            <a:r>
              <a:rPr lang="en-AU" baseline="30000" dirty="0"/>
              <a:t>st</a:t>
            </a:r>
            <a:r>
              <a:rPr lang="en-AU" dirty="0"/>
              <a:t> 3 years (92 – 94 where n=1)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DB6CB-F01A-C50D-488C-CF9BEF1BC767}"/>
              </a:ext>
            </a:extLst>
          </p:cNvPr>
          <p:cNvSpPr txBox="1"/>
          <p:nvPr/>
        </p:nvSpPr>
        <p:spPr>
          <a:xfrm>
            <a:off x="1585519" y="6476301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372671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9DCA-2A71-EADD-D56E-392F7A2C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 descr="A picture containing shape&#10;&#10;Description automatically generated">
            <a:extLst>
              <a:ext uri="{FF2B5EF4-FFF2-40B4-BE49-F238E27FC236}">
                <a16:creationId xmlns:a16="http://schemas.microsoft.com/office/drawing/2014/main" id="{AB7E59C5-EC7A-C00F-510B-6A01C6584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86" y="870857"/>
            <a:ext cx="7487377" cy="527739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1F58B-AB6E-2EAD-915F-53908349CD0E}"/>
              </a:ext>
            </a:extLst>
          </p:cNvPr>
          <p:cNvSpPr txBox="1"/>
          <p:nvPr/>
        </p:nvSpPr>
        <p:spPr>
          <a:xfrm>
            <a:off x="10133045" y="2705878"/>
            <a:ext cx="18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Good model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E226F-BF71-8A02-7BB6-C4112638BB6F}"/>
              </a:ext>
            </a:extLst>
          </p:cNvPr>
          <p:cNvSpPr txBox="1"/>
          <p:nvPr/>
        </p:nvSpPr>
        <p:spPr>
          <a:xfrm>
            <a:off x="1585519" y="6476301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37687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A670-E486-B99B-71C6-B56571C8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B5C97-521B-6F16-F01B-C715DA76F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91D82004-6404-32E0-459A-77026A8F9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2" y="765042"/>
            <a:ext cx="7559055" cy="5327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2490B-C8F2-5AD3-6E7B-6A0758609342}"/>
              </a:ext>
            </a:extLst>
          </p:cNvPr>
          <p:cNvSpPr txBox="1"/>
          <p:nvPr/>
        </p:nvSpPr>
        <p:spPr>
          <a:xfrm>
            <a:off x="10133045" y="270587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Good model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399F6-E333-1607-85AA-214BD9E05C76}"/>
              </a:ext>
            </a:extLst>
          </p:cNvPr>
          <p:cNvSpPr txBox="1"/>
          <p:nvPr/>
        </p:nvSpPr>
        <p:spPr>
          <a:xfrm>
            <a:off x="1585519" y="6476301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291300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C0735-7D23-AD33-17CC-48E61BFD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6F90-F877-A7AA-243B-9EDF10537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A32A2F8-4D24-EBBC-6634-3FBE7002C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2" y="765042"/>
            <a:ext cx="7559055" cy="5327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B7B2B-BD19-5F10-8B6F-06B34FC03F23}"/>
              </a:ext>
            </a:extLst>
          </p:cNvPr>
          <p:cNvSpPr txBox="1"/>
          <p:nvPr/>
        </p:nvSpPr>
        <p:spPr>
          <a:xfrm>
            <a:off x="10133045" y="270587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Good model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54834-DF29-0528-6C40-AD93E4D43716}"/>
              </a:ext>
            </a:extLst>
          </p:cNvPr>
          <p:cNvSpPr txBox="1"/>
          <p:nvPr/>
        </p:nvSpPr>
        <p:spPr>
          <a:xfrm>
            <a:off x="1585519" y="6476301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60058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50B3-1DC3-D471-6B4C-9449294F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36F0-B8C1-A3C1-5493-C759EAF32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41C6CEB-F6B2-921E-AFA8-AF01C6F0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2" y="765042"/>
            <a:ext cx="7559055" cy="5327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61301-4B28-B7A3-396C-559F081C20E0}"/>
              </a:ext>
            </a:extLst>
          </p:cNvPr>
          <p:cNvSpPr txBox="1"/>
          <p:nvPr/>
        </p:nvSpPr>
        <p:spPr>
          <a:xfrm>
            <a:off x="10133045" y="270587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Good model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FE68F-3D99-E7BA-8FBF-8E286A889E89}"/>
              </a:ext>
            </a:extLst>
          </p:cNvPr>
          <p:cNvSpPr txBox="1"/>
          <p:nvPr/>
        </p:nvSpPr>
        <p:spPr>
          <a:xfrm>
            <a:off x="1585519" y="6476301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258252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B6D1-24C7-11D7-F1A8-23BF7B2C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94E0-0F2B-BAF2-8FD9-E1C97126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A297FD43-D1E6-FCE6-F157-29EA5150E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2" y="765042"/>
            <a:ext cx="7559055" cy="5327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4AC7D1-2E1B-70EA-04B4-E5D69FAF9F0A}"/>
              </a:ext>
            </a:extLst>
          </p:cNvPr>
          <p:cNvSpPr txBox="1"/>
          <p:nvPr/>
        </p:nvSpPr>
        <p:spPr>
          <a:xfrm>
            <a:off x="10133045" y="270587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Good model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32E67-FC2E-8630-6278-67E919F33CB7}"/>
              </a:ext>
            </a:extLst>
          </p:cNvPr>
          <p:cNvSpPr txBox="1"/>
          <p:nvPr/>
        </p:nvSpPr>
        <p:spPr>
          <a:xfrm>
            <a:off x="1585519" y="6476301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0E3F2-44CF-0F8A-1587-E535AB275629}"/>
              </a:ext>
            </a:extLst>
          </p:cNvPr>
          <p:cNvSpPr txBox="1"/>
          <p:nvPr/>
        </p:nvSpPr>
        <p:spPr>
          <a:xfrm>
            <a:off x="3959604" y="765042"/>
            <a:ext cx="16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South of Bourke</a:t>
            </a:r>
          </a:p>
        </p:txBody>
      </p:sp>
    </p:spTree>
    <p:extLst>
      <p:ext uri="{BB962C8B-B14F-4D97-AF65-F5344CB8AC3E}">
        <p14:creationId xmlns:p14="http://schemas.microsoft.com/office/powerpoint/2010/main" val="186005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B789-7889-4269-F0DC-91EF1F39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DDFB-027F-0330-1076-FA355C54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 descr="A picture containing text, knife, weapon&#10;&#10;Description automatically generated">
            <a:extLst>
              <a:ext uri="{FF2B5EF4-FFF2-40B4-BE49-F238E27FC236}">
                <a16:creationId xmlns:a16="http://schemas.microsoft.com/office/drawing/2014/main" id="{01BCBE4D-95AD-C4A9-1156-DDEBCB5CF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2" y="765042"/>
            <a:ext cx="7559055" cy="5327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EAF2BA-6F52-8E4C-C1F4-AB42281FEBEB}"/>
              </a:ext>
            </a:extLst>
          </p:cNvPr>
          <p:cNvSpPr txBox="1"/>
          <p:nvPr/>
        </p:nvSpPr>
        <p:spPr>
          <a:xfrm>
            <a:off x="10133045" y="2705878"/>
            <a:ext cx="1848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Good model fit</a:t>
            </a:r>
          </a:p>
          <a:p>
            <a:endParaRPr lang="en-AU" dirty="0"/>
          </a:p>
          <a:p>
            <a:r>
              <a:rPr lang="en-AU" dirty="0"/>
              <a:t>But few data points and not very informative (</a:t>
            </a:r>
            <a:r>
              <a:rPr lang="en-AU"/>
              <a:t>worth keeping?)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4181E-7B51-1CA0-5CCE-77FECA9004BD}"/>
              </a:ext>
            </a:extLst>
          </p:cNvPr>
          <p:cNvSpPr txBox="1"/>
          <p:nvPr/>
        </p:nvSpPr>
        <p:spPr>
          <a:xfrm>
            <a:off x="1585519" y="6476301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137626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F86-E514-65AD-E750-9C260B46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51F50-9894-0B86-4B63-2077453D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E25B441-08FE-1D9C-6E59-7A3B170E7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2" y="765042"/>
            <a:ext cx="7559055" cy="5327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4DFFA3-D01A-5A14-C7D2-F146FFB66D5E}"/>
              </a:ext>
            </a:extLst>
          </p:cNvPr>
          <p:cNvSpPr txBox="1"/>
          <p:nvPr/>
        </p:nvSpPr>
        <p:spPr>
          <a:xfrm>
            <a:off x="10133045" y="270587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Good model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8AAEB-D262-3036-0A4B-EEB29787DAF0}"/>
              </a:ext>
            </a:extLst>
          </p:cNvPr>
          <p:cNvSpPr txBox="1"/>
          <p:nvPr/>
        </p:nvSpPr>
        <p:spPr>
          <a:xfrm>
            <a:off x="1585519" y="6476301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229192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0BDB-A765-893A-9166-5F39C6A5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Raw data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D57B0-2EA3-A5E3-1C40-723979F7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following slides show histograms of the raw data at the survey level (all shots in a </a:t>
            </a:r>
            <a:r>
              <a:rPr lang="en-AU" dirty="0" err="1"/>
              <a:t>SampleRecordID</a:t>
            </a:r>
            <a:r>
              <a:rPr lang="en-AU" dirty="0"/>
              <a:t> are pooled)</a:t>
            </a:r>
          </a:p>
        </p:txBody>
      </p:sp>
    </p:spTree>
    <p:extLst>
      <p:ext uri="{BB962C8B-B14F-4D97-AF65-F5344CB8AC3E}">
        <p14:creationId xmlns:p14="http://schemas.microsoft.com/office/powerpoint/2010/main" val="2871527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alendar&#10;&#10;Description automatically generated">
            <a:extLst>
              <a:ext uri="{FF2B5EF4-FFF2-40B4-BE49-F238E27FC236}">
                <a16:creationId xmlns:a16="http://schemas.microsoft.com/office/drawing/2014/main" id="{B1377D46-D0EC-B232-DEAD-61B89D666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0" y="142613"/>
            <a:ext cx="9187070" cy="64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4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3ADC-B965-6E73-317A-1FA8558B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Brief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DE03-C580-E514-89D4-9B06F5C43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Using all </a:t>
            </a:r>
            <a:r>
              <a:rPr lang="en-AU" b="1" dirty="0"/>
              <a:t>boat electrofishing data </a:t>
            </a:r>
            <a:r>
              <a:rPr lang="en-AU" dirty="0"/>
              <a:t>from major rivers (July 94 onwards)</a:t>
            </a:r>
          </a:p>
          <a:p>
            <a:r>
              <a:rPr lang="en-AU" dirty="0"/>
              <a:t>Bin dates into sampling seasons (financial years ending June)</a:t>
            </a:r>
          </a:p>
          <a:p>
            <a:r>
              <a:rPr lang="en-AU" dirty="0"/>
              <a:t>Use length-weight relationships  and length frequency data to calculate % biomass of carp in each ‘shot/sample’</a:t>
            </a:r>
          </a:p>
          <a:p>
            <a:r>
              <a:rPr lang="en-AU" dirty="0"/>
              <a:t>Mixed Effect regression model to specifically account for repeated sampling within days and sites – separate model for each river.</a:t>
            </a:r>
          </a:p>
          <a:p>
            <a:r>
              <a:rPr lang="en-AU" dirty="0"/>
              <a:t>Generate predictions with confidence intervals for each year/river with data</a:t>
            </a:r>
          </a:p>
          <a:p>
            <a:r>
              <a:rPr lang="en-AU" dirty="0"/>
              <a:t>Repeated above for all NSW MDB Boat Electrofishing Data</a:t>
            </a:r>
          </a:p>
        </p:txBody>
      </p:sp>
    </p:spTree>
    <p:extLst>
      <p:ext uri="{BB962C8B-B14F-4D97-AF65-F5344CB8AC3E}">
        <p14:creationId xmlns:p14="http://schemas.microsoft.com/office/powerpoint/2010/main" val="1601752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8174-2B09-0B19-681B-984890B9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EA56-5886-E9D0-9E74-D1D953BF2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EDB12B0-E83C-CA98-B376-906AE0EDB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01" y="260694"/>
            <a:ext cx="8841995" cy="62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50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FEDB-3071-64B1-4891-AA17AC002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2EF4A-3D9E-CFA5-CF57-308B9F294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262ED94-3C99-C122-91AF-B4B2A080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9" y="152667"/>
            <a:ext cx="9296688" cy="655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3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7A6A-DB6F-8A2A-C510-1CAA91B2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CFDE-58A3-3B2F-0799-29F86CB57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86178E8-D9A4-B259-3A71-5C1BDF781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309952"/>
            <a:ext cx="8850386" cy="6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D130-DFBC-9FD8-9327-E230A354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DCA2-8CF0-7BB0-171D-09E29B33A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CB9F5B-5151-555A-57F9-D00C4C863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16" y="213391"/>
            <a:ext cx="8909107" cy="62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82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11CA-9197-15D4-35B5-741B405B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A7F77-D34F-4A13-A9C2-D20480C98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36D917F2-EECF-169E-8794-EDB471295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21" y="356270"/>
            <a:ext cx="8825218" cy="62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6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FF57-B6C4-227A-E74B-4C663BAD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B432-0ABA-B76F-B645-1A9BC9FF9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D12F86E-5C2F-7AE9-8827-E0B4768E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84" y="365125"/>
            <a:ext cx="8586153" cy="60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2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9BE6-7F59-BB37-B0BC-A33CFF76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7C0D-268F-4902-623D-EE1FDE206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hart, calendar&#10;&#10;Description automatically generated">
            <a:extLst>
              <a:ext uri="{FF2B5EF4-FFF2-40B4-BE49-F238E27FC236}">
                <a16:creationId xmlns:a16="http://schemas.microsoft.com/office/drawing/2014/main" id="{6F4FA0F6-1273-3473-3B48-086D69904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09" y="308968"/>
            <a:ext cx="8581937" cy="60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7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0EF3-6883-85AC-09B0-FB926D88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D347B-408D-87ED-26D9-FE91CD9DF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8C865808-1081-3010-6B60-102CCC2AA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19" y="249838"/>
            <a:ext cx="8857397" cy="62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A653-B63D-8378-0E32-6831047D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169A-2AC0-4148-EE68-44918F633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605E165-1AE0-5B9D-DA62-D2E968AB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5" y="250823"/>
            <a:ext cx="9018165" cy="635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5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2F2EC-F431-8598-421C-B4BBA893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Raw data but at the shot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7F4AB-2625-F08D-44AE-D8FFEB2E4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Similar to above plots but harder to interpret due to the large number of shots that were only carp or had no carp (giving large proportions of zeros and ones)</a:t>
            </a:r>
          </a:p>
          <a:p>
            <a:endParaRPr lang="en-AU" dirty="0"/>
          </a:p>
          <a:p>
            <a:r>
              <a:rPr lang="en-AU" dirty="0"/>
              <a:t>Single example below but have others available if something thinks it’s useful (I do not)</a:t>
            </a:r>
          </a:p>
          <a:p>
            <a:endParaRPr lang="en-AU" dirty="0"/>
          </a:p>
          <a:p>
            <a:r>
              <a:rPr lang="en-AU" dirty="0"/>
              <a:t>Note some years differ from the previous plots when a single shot has large fish and therefore dominates sample biomass </a:t>
            </a:r>
            <a:r>
              <a:rPr lang="en-AU"/>
              <a:t>across shots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263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7B62-E828-C297-B2C8-2B4E6CA1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A8789-2C0B-4B7C-B61B-41229EBC5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Likely to change slightly…</a:t>
            </a:r>
          </a:p>
          <a:p>
            <a:endParaRPr lang="en-AU" dirty="0"/>
          </a:p>
          <a:p>
            <a:r>
              <a:rPr lang="en-AU" dirty="0"/>
              <a:t>Key points:</a:t>
            </a:r>
          </a:p>
          <a:p>
            <a:r>
              <a:rPr lang="en-AU" dirty="0"/>
              <a:t>Overall NSW MDB: most estimates 40 – 50 %</a:t>
            </a:r>
          </a:p>
          <a:p>
            <a:r>
              <a:rPr lang="en-AU" dirty="0"/>
              <a:t>In major Rivers -  most estimates are between 40 – 60% (with some lower in poorly fit models currently being updated)</a:t>
            </a:r>
          </a:p>
          <a:p>
            <a:endParaRPr lang="en-AU" dirty="0"/>
          </a:p>
          <a:p>
            <a:r>
              <a:rPr lang="en-AU" dirty="0"/>
              <a:t>Suggests smaller rivers may have lower proportions of carp biomass than large rivers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4303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E4E3-5AA4-87B7-3AAD-860F39F5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3C2A889F-A145-8FBC-18C7-2BF28DE9F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41" y="554513"/>
            <a:ext cx="8425135" cy="5938362"/>
          </a:xfrm>
        </p:spPr>
      </p:pic>
    </p:spTree>
    <p:extLst>
      <p:ext uri="{BB962C8B-B14F-4D97-AF65-F5344CB8AC3E}">
        <p14:creationId xmlns:p14="http://schemas.microsoft.com/office/powerpoint/2010/main" val="252237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E4B0-67B7-FB33-37E8-B5021BB6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Overall Model</a:t>
            </a:r>
          </a:p>
        </p:txBody>
      </p:sp>
      <p:pic>
        <p:nvPicPr>
          <p:cNvPr id="5" name="Content Placeholder 4" descr="Map&#10;&#10;Description automatically generated with medium confidence">
            <a:extLst>
              <a:ext uri="{FF2B5EF4-FFF2-40B4-BE49-F238E27FC236}">
                <a16:creationId xmlns:a16="http://schemas.microsoft.com/office/drawing/2014/main" id="{D1119998-FD9C-2087-3CD5-4D0AA7D5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11" y="299005"/>
            <a:ext cx="6259989" cy="62599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8B1E04-ADBB-C728-4D0B-5653A0F7C402}"/>
              </a:ext>
            </a:extLst>
          </p:cNvPr>
          <p:cNvSpPr txBox="1"/>
          <p:nvPr/>
        </p:nvSpPr>
        <p:spPr>
          <a:xfrm>
            <a:off x="931817" y="2220686"/>
            <a:ext cx="3796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Fairly good spread of data but will be bias towards larger rivers as it’s all boat electrofishing data</a:t>
            </a:r>
          </a:p>
          <a:p>
            <a:endParaRPr lang="en-AU" dirty="0"/>
          </a:p>
          <a:p>
            <a:r>
              <a:rPr lang="en-AU" dirty="0"/>
              <a:t>See later plots for more detailed temporal data/effort at smaller scales</a:t>
            </a:r>
          </a:p>
        </p:txBody>
      </p:sp>
    </p:spTree>
    <p:extLst>
      <p:ext uri="{BB962C8B-B14F-4D97-AF65-F5344CB8AC3E}">
        <p14:creationId xmlns:p14="http://schemas.microsoft.com/office/powerpoint/2010/main" val="45430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B7C2-BE23-90A9-2FBA-B3771A5D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A57F-462A-9491-62F7-231CA7781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C9EECD8-4A81-26CB-9F27-0867E2E3D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8" b="7060"/>
          <a:stretch/>
        </p:blipFill>
        <p:spPr bwMode="auto">
          <a:xfrm>
            <a:off x="4495133" y="681037"/>
            <a:ext cx="6655831" cy="57413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713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C9C7-1933-D610-51C2-6801E6D5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Shape, arrow&#10;&#10;Description automatically generated">
            <a:extLst>
              <a:ext uri="{FF2B5EF4-FFF2-40B4-BE49-F238E27FC236}">
                <a16:creationId xmlns:a16="http://schemas.microsoft.com/office/drawing/2014/main" id="{AAB2B6C2-3A13-2ED8-1864-1EF53396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3" y="520117"/>
            <a:ext cx="8473935" cy="597275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53495-5CD3-670C-8345-9DB2F526B1BA}"/>
              </a:ext>
            </a:extLst>
          </p:cNvPr>
          <p:cNvSpPr txBox="1"/>
          <p:nvPr/>
        </p:nvSpPr>
        <p:spPr>
          <a:xfrm>
            <a:off x="9907398" y="2466363"/>
            <a:ext cx="2197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 sites &gt;700m elevation</a:t>
            </a:r>
            <a:br>
              <a:rPr lang="en-AU" dirty="0"/>
            </a:br>
            <a:br>
              <a:rPr lang="en-AU" dirty="0"/>
            </a:br>
            <a:r>
              <a:rPr lang="en-AU" dirty="0"/>
              <a:t>~ 3 % higher than all sites</a:t>
            </a:r>
          </a:p>
        </p:txBody>
      </p:sp>
    </p:spTree>
    <p:extLst>
      <p:ext uri="{BB962C8B-B14F-4D97-AF65-F5344CB8AC3E}">
        <p14:creationId xmlns:p14="http://schemas.microsoft.com/office/powerpoint/2010/main" val="26370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FCF5-2D74-5E5F-0B92-8C92EE8D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BC685B42-F284-8CEA-1F30-A61B7B018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97" y="539095"/>
            <a:ext cx="8200186" cy="57798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732E9-3693-1FA1-93BF-C1C849417C5C}"/>
              </a:ext>
            </a:extLst>
          </p:cNvPr>
          <p:cNvSpPr txBox="1"/>
          <p:nvPr/>
        </p:nvSpPr>
        <p:spPr>
          <a:xfrm>
            <a:off x="10101943" y="2063931"/>
            <a:ext cx="1750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Model generally good but needs more iterations to better get confidence intervals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40815-7E00-6E97-C578-0DDB32B47338}"/>
              </a:ext>
            </a:extLst>
          </p:cNvPr>
          <p:cNvSpPr txBox="1"/>
          <p:nvPr/>
        </p:nvSpPr>
        <p:spPr>
          <a:xfrm>
            <a:off x="1301257" y="6371347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242167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CEC4FF1-1707-499C-E54D-1DF89D6BC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7" y="630397"/>
            <a:ext cx="6227603" cy="6227603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178377F-74C3-D035-B4F5-BC719DFE7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87" y="1427824"/>
            <a:ext cx="5784427" cy="5327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0A6007-5957-ADAE-9742-281B72A981D4}"/>
              </a:ext>
            </a:extLst>
          </p:cNvPr>
          <p:cNvSpPr txBox="1"/>
          <p:nvPr/>
        </p:nvSpPr>
        <p:spPr>
          <a:xfrm>
            <a:off x="8127914" y="956231"/>
            <a:ext cx="266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Sample sizes for modelling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F595-A749-2641-6950-0253326E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97" y="215471"/>
            <a:ext cx="10515600" cy="1325563"/>
          </a:xfrm>
        </p:spPr>
        <p:txBody>
          <a:bodyPr/>
          <a:lstStyle/>
          <a:p>
            <a:r>
              <a:rPr lang="en-AU" dirty="0"/>
              <a:t>River specific models</a:t>
            </a:r>
          </a:p>
        </p:txBody>
      </p:sp>
    </p:spTree>
    <p:extLst>
      <p:ext uri="{BB962C8B-B14F-4D97-AF65-F5344CB8AC3E}">
        <p14:creationId xmlns:p14="http://schemas.microsoft.com/office/powerpoint/2010/main" val="274617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C9D8-95E3-9552-1F67-26A8278F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A1BF9EC0-6A3A-06F1-BC9B-4FEB9274C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39" y="827080"/>
            <a:ext cx="7645949" cy="5389162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1B5430-E487-DD82-8852-F37591505520}"/>
              </a:ext>
            </a:extLst>
          </p:cNvPr>
          <p:cNvSpPr txBox="1"/>
          <p:nvPr/>
        </p:nvSpPr>
        <p:spPr>
          <a:xfrm>
            <a:off x="10133045" y="270587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Good model fit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0910-17CA-80A9-78C6-6228C08003A5}"/>
              </a:ext>
            </a:extLst>
          </p:cNvPr>
          <p:cNvSpPr txBox="1"/>
          <p:nvPr/>
        </p:nvSpPr>
        <p:spPr>
          <a:xfrm>
            <a:off x="1585519" y="6476301"/>
            <a:ext cx="958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Points show the estimate, thick grey bars show 80% confidence, thin grey bars show 95% confidence</a:t>
            </a:r>
          </a:p>
        </p:txBody>
      </p:sp>
    </p:spTree>
    <p:extLst>
      <p:ext uri="{BB962C8B-B14F-4D97-AF65-F5344CB8AC3E}">
        <p14:creationId xmlns:p14="http://schemas.microsoft.com/office/powerpoint/2010/main" val="363048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581</Words>
  <Application>Microsoft Office PowerPoint</Application>
  <PresentationFormat>Widescreen</PresentationFormat>
  <Paragraphs>57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Carp Biomass Results - Draft</vt:lpstr>
      <vt:lpstr>Brief methods</vt:lpstr>
      <vt:lpstr>Preliminary Results</vt:lpstr>
      <vt:lpstr>Overall Model</vt:lpstr>
      <vt:lpstr>PowerPoint Presentation</vt:lpstr>
      <vt:lpstr>PowerPoint Presentation</vt:lpstr>
      <vt:lpstr>PowerPoint Presentation</vt:lpstr>
      <vt:lpstr>River specific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Raw data displays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Raw data but at the shot level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Carp Biomass</dc:title>
  <dc:creator>Hayden Schilling</dc:creator>
  <cp:lastModifiedBy>Hayden Schilling</cp:lastModifiedBy>
  <cp:revision>10</cp:revision>
  <dcterms:created xsi:type="dcterms:W3CDTF">2023-01-30T22:11:43Z</dcterms:created>
  <dcterms:modified xsi:type="dcterms:W3CDTF">2023-02-08T05:17:42Z</dcterms:modified>
</cp:coreProperties>
</file>